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8"/>
  </p:notesMasterIdLst>
  <p:sldIdLst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5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25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A0640-497D-45CC-B560-E9297FFF66D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531FBC4-9116-4DFC-9B35-A6EDB3FE6C2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br>
            <a:rPr lang="en-US" sz="1600" dirty="0">
              <a:solidFill>
                <a:schemeClr val="bg1"/>
              </a:solidFill>
            </a:rPr>
          </a:br>
          <a:r>
            <a:rPr lang="en-US" sz="1600" dirty="0">
              <a:solidFill>
                <a:schemeClr val="bg1"/>
              </a:solidFill>
            </a:rPr>
            <a:t>Cloud</a:t>
          </a:r>
          <a:endParaRPr lang="en-US" sz="1400" dirty="0">
            <a:solidFill>
              <a:schemeClr val="bg1"/>
            </a:solidFill>
          </a:endParaRPr>
        </a:p>
      </dgm:t>
    </dgm:pt>
    <dgm:pt modelId="{8280E8F9-C53F-449A-89BD-925E9DFDD0D3}" type="parTrans" cxnId="{90437BFD-FE7B-404E-B1DE-E74959A8BD0E}">
      <dgm:prSet/>
      <dgm:spPr/>
      <dgm:t>
        <a:bodyPr/>
        <a:lstStyle/>
        <a:p>
          <a:endParaRPr lang="en-US" sz="1050"/>
        </a:p>
      </dgm:t>
    </dgm:pt>
    <dgm:pt modelId="{C838DA2D-518B-492F-AED7-3BBA9B9B9CF6}" type="sibTrans" cxnId="{90437BFD-FE7B-404E-B1DE-E74959A8BD0E}">
      <dgm:prSet/>
      <dgm:spPr/>
      <dgm:t>
        <a:bodyPr/>
        <a:lstStyle/>
        <a:p>
          <a:endParaRPr lang="en-US" sz="1050"/>
        </a:p>
      </dgm:t>
    </dgm:pt>
    <dgm:pt modelId="{E07E062F-1B21-4E9C-A7A0-0C6D169E1ED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Fog</a:t>
          </a:r>
          <a:br>
            <a:rPr lang="en-US" sz="18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10s, 100s devices</a:t>
          </a:r>
          <a:endParaRPr lang="en-US" sz="1800" dirty="0">
            <a:solidFill>
              <a:schemeClr val="bg1"/>
            </a:solidFill>
          </a:endParaRPr>
        </a:p>
      </dgm:t>
    </dgm:pt>
    <dgm:pt modelId="{937AD120-3BC5-4225-B7D1-45C9E126B6AA}" type="parTrans" cxnId="{6D061892-937F-486F-A8C9-1055EB7A411C}">
      <dgm:prSet/>
      <dgm:spPr/>
      <dgm:t>
        <a:bodyPr/>
        <a:lstStyle/>
        <a:p>
          <a:endParaRPr lang="en-US" sz="1050"/>
        </a:p>
      </dgm:t>
    </dgm:pt>
    <dgm:pt modelId="{BDB7DBD1-49C4-450D-8242-A5B5CC64B41C}" type="sibTrans" cxnId="{6D061892-937F-486F-A8C9-1055EB7A411C}">
      <dgm:prSet/>
      <dgm:spPr/>
      <dgm:t>
        <a:bodyPr/>
        <a:lstStyle/>
        <a:p>
          <a:endParaRPr lang="en-US" sz="1050"/>
        </a:p>
      </dgm:t>
    </dgm:pt>
    <dgm:pt modelId="{B24BBB10-4779-48EE-B5C4-878A033D17D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Edge</a:t>
          </a:r>
          <a:br>
            <a:rPr lang="en-US" sz="16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10</a:t>
          </a:r>
          <a:r>
            <a:rPr lang="en-US" sz="1200" baseline="30000" dirty="0">
              <a:solidFill>
                <a:schemeClr val="bg1"/>
              </a:solidFill>
            </a:rPr>
            <a:t>3</a:t>
          </a:r>
          <a:r>
            <a:rPr lang="en-US" sz="1200" dirty="0">
              <a:solidFill>
                <a:schemeClr val="bg1"/>
              </a:solidFill>
            </a:rPr>
            <a:t> – 10</a:t>
          </a:r>
          <a:r>
            <a:rPr lang="en-US" sz="1200" baseline="30000" dirty="0">
              <a:solidFill>
                <a:schemeClr val="bg1"/>
              </a:solidFill>
            </a:rPr>
            <a:t>5</a:t>
          </a:r>
          <a:r>
            <a:rPr lang="en-US" sz="1200" dirty="0">
              <a:solidFill>
                <a:schemeClr val="bg1"/>
              </a:solidFill>
            </a:rPr>
            <a:t> or more devices</a:t>
          </a:r>
          <a:endParaRPr lang="en-US" sz="1600" dirty="0">
            <a:solidFill>
              <a:schemeClr val="bg1"/>
            </a:solidFill>
          </a:endParaRPr>
        </a:p>
      </dgm:t>
    </dgm:pt>
    <dgm:pt modelId="{CAEA9FFB-622A-4B46-8D93-C342155DB95E}" type="parTrans" cxnId="{76129066-D450-4DA3-B989-C895A8249EC9}">
      <dgm:prSet/>
      <dgm:spPr/>
      <dgm:t>
        <a:bodyPr/>
        <a:lstStyle/>
        <a:p>
          <a:endParaRPr lang="en-US" sz="1050"/>
        </a:p>
      </dgm:t>
    </dgm:pt>
    <dgm:pt modelId="{BA566AC6-CD69-4FA9-AB08-9D2771B7F59A}" type="sibTrans" cxnId="{76129066-D450-4DA3-B989-C895A8249EC9}">
      <dgm:prSet/>
      <dgm:spPr/>
      <dgm:t>
        <a:bodyPr/>
        <a:lstStyle/>
        <a:p>
          <a:endParaRPr lang="en-US" sz="1050"/>
        </a:p>
      </dgm:t>
    </dgm:pt>
    <dgm:pt modelId="{19C37995-BF0E-47BD-B037-A552F0145619}" type="pres">
      <dgm:prSet presAssocID="{3A9A0640-497D-45CC-B560-E9297FFF66D0}" presName="Name0" presStyleCnt="0">
        <dgm:presLayoutVars>
          <dgm:dir/>
          <dgm:animLvl val="lvl"/>
          <dgm:resizeHandles val="exact"/>
        </dgm:presLayoutVars>
      </dgm:prSet>
      <dgm:spPr/>
    </dgm:pt>
    <dgm:pt modelId="{41716266-D812-45DE-8320-10E244AC63F1}" type="pres">
      <dgm:prSet presAssocID="{D531FBC4-9116-4DFC-9B35-A6EDB3FE6C26}" presName="Name8" presStyleCnt="0"/>
      <dgm:spPr/>
    </dgm:pt>
    <dgm:pt modelId="{E2A55ADA-B1C2-4B8C-AA2E-A92F0C943EC8}" type="pres">
      <dgm:prSet presAssocID="{D531FBC4-9116-4DFC-9B35-A6EDB3FE6C26}" presName="level" presStyleLbl="node1" presStyleIdx="0" presStyleCnt="3">
        <dgm:presLayoutVars>
          <dgm:chMax val="1"/>
          <dgm:bulletEnabled val="1"/>
        </dgm:presLayoutVars>
      </dgm:prSet>
      <dgm:spPr/>
    </dgm:pt>
    <dgm:pt modelId="{46D787CF-95C3-46FA-BCE9-6DA5A43B7FD1}" type="pres">
      <dgm:prSet presAssocID="{D531FBC4-9116-4DFC-9B35-A6EDB3FE6C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CA7429-1F6D-4C26-B289-761896445195}" type="pres">
      <dgm:prSet presAssocID="{E07E062F-1B21-4E9C-A7A0-0C6D169E1EDA}" presName="Name8" presStyleCnt="0"/>
      <dgm:spPr/>
    </dgm:pt>
    <dgm:pt modelId="{C6E44A28-3681-4F54-9522-26E3086952C0}" type="pres">
      <dgm:prSet presAssocID="{E07E062F-1B21-4E9C-A7A0-0C6D169E1EDA}" presName="level" presStyleLbl="node1" presStyleIdx="1" presStyleCnt="3">
        <dgm:presLayoutVars>
          <dgm:chMax val="1"/>
          <dgm:bulletEnabled val="1"/>
        </dgm:presLayoutVars>
      </dgm:prSet>
      <dgm:spPr/>
    </dgm:pt>
    <dgm:pt modelId="{B6748BD1-80A9-4581-9CE1-6D512BEF5A16}" type="pres">
      <dgm:prSet presAssocID="{E07E062F-1B21-4E9C-A7A0-0C6D169E1E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B0AA7A-62C4-46EF-9E06-223E2CDD248E}" type="pres">
      <dgm:prSet presAssocID="{B24BBB10-4779-48EE-B5C4-878A033D17D8}" presName="Name8" presStyleCnt="0"/>
      <dgm:spPr/>
    </dgm:pt>
    <dgm:pt modelId="{AD84A56D-9BF9-4F90-A81A-1DA4C0D0076A}" type="pres">
      <dgm:prSet presAssocID="{B24BBB10-4779-48EE-B5C4-878A033D17D8}" presName="level" presStyleLbl="node1" presStyleIdx="2" presStyleCnt="3">
        <dgm:presLayoutVars>
          <dgm:chMax val="1"/>
          <dgm:bulletEnabled val="1"/>
        </dgm:presLayoutVars>
      </dgm:prSet>
      <dgm:spPr/>
    </dgm:pt>
    <dgm:pt modelId="{E2FE490E-FCD8-4628-B7DE-475759EBDA8B}" type="pres">
      <dgm:prSet presAssocID="{B24BBB10-4779-48EE-B5C4-878A033D17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AB2A25-1794-4E1B-9BC9-B9C71CE17F50}" type="presOf" srcId="{B24BBB10-4779-48EE-B5C4-878A033D17D8}" destId="{E2FE490E-FCD8-4628-B7DE-475759EBDA8B}" srcOrd="1" destOrd="0" presId="urn:microsoft.com/office/officeart/2005/8/layout/pyramid1"/>
    <dgm:cxn modelId="{87FBB733-24BA-4FC3-B9D8-3E3D9EAA19ED}" type="presOf" srcId="{D531FBC4-9116-4DFC-9B35-A6EDB3FE6C26}" destId="{E2A55ADA-B1C2-4B8C-AA2E-A92F0C943EC8}" srcOrd="0" destOrd="0" presId="urn:microsoft.com/office/officeart/2005/8/layout/pyramid1"/>
    <dgm:cxn modelId="{76129066-D450-4DA3-B989-C895A8249EC9}" srcId="{3A9A0640-497D-45CC-B560-E9297FFF66D0}" destId="{B24BBB10-4779-48EE-B5C4-878A033D17D8}" srcOrd="2" destOrd="0" parTransId="{CAEA9FFB-622A-4B46-8D93-C342155DB95E}" sibTransId="{BA566AC6-CD69-4FA9-AB08-9D2771B7F59A}"/>
    <dgm:cxn modelId="{6D061892-937F-486F-A8C9-1055EB7A411C}" srcId="{3A9A0640-497D-45CC-B560-E9297FFF66D0}" destId="{E07E062F-1B21-4E9C-A7A0-0C6D169E1EDA}" srcOrd="1" destOrd="0" parTransId="{937AD120-3BC5-4225-B7D1-45C9E126B6AA}" sibTransId="{BDB7DBD1-49C4-450D-8242-A5B5CC64B41C}"/>
    <dgm:cxn modelId="{F51D3392-30F3-41C7-B051-CA4E9140AC65}" type="presOf" srcId="{3A9A0640-497D-45CC-B560-E9297FFF66D0}" destId="{19C37995-BF0E-47BD-B037-A552F0145619}" srcOrd="0" destOrd="0" presId="urn:microsoft.com/office/officeart/2005/8/layout/pyramid1"/>
    <dgm:cxn modelId="{C548E5C1-5688-4CFA-A5BF-1CBC898F0143}" type="presOf" srcId="{D531FBC4-9116-4DFC-9B35-A6EDB3FE6C26}" destId="{46D787CF-95C3-46FA-BCE9-6DA5A43B7FD1}" srcOrd="1" destOrd="0" presId="urn:microsoft.com/office/officeart/2005/8/layout/pyramid1"/>
    <dgm:cxn modelId="{EDFA1ACB-9414-474A-85B7-71E1DD07DF66}" type="presOf" srcId="{E07E062F-1B21-4E9C-A7A0-0C6D169E1EDA}" destId="{C6E44A28-3681-4F54-9522-26E3086952C0}" srcOrd="0" destOrd="0" presId="urn:microsoft.com/office/officeart/2005/8/layout/pyramid1"/>
    <dgm:cxn modelId="{E9AD34D4-4F9A-43E8-9C86-24401F2838AD}" type="presOf" srcId="{B24BBB10-4779-48EE-B5C4-878A033D17D8}" destId="{AD84A56D-9BF9-4F90-A81A-1DA4C0D0076A}" srcOrd="0" destOrd="0" presId="urn:microsoft.com/office/officeart/2005/8/layout/pyramid1"/>
    <dgm:cxn modelId="{DF71D3DE-B11A-429B-8A95-4D3F7FEFE666}" type="presOf" srcId="{E07E062F-1B21-4E9C-A7A0-0C6D169E1EDA}" destId="{B6748BD1-80A9-4581-9CE1-6D512BEF5A16}" srcOrd="1" destOrd="0" presId="urn:microsoft.com/office/officeart/2005/8/layout/pyramid1"/>
    <dgm:cxn modelId="{90437BFD-FE7B-404E-B1DE-E74959A8BD0E}" srcId="{3A9A0640-497D-45CC-B560-E9297FFF66D0}" destId="{D531FBC4-9116-4DFC-9B35-A6EDB3FE6C26}" srcOrd="0" destOrd="0" parTransId="{8280E8F9-C53F-449A-89BD-925E9DFDD0D3}" sibTransId="{C838DA2D-518B-492F-AED7-3BBA9B9B9CF6}"/>
    <dgm:cxn modelId="{E437DA9D-1EBB-4215-BA3F-34872A962532}" type="presParOf" srcId="{19C37995-BF0E-47BD-B037-A552F0145619}" destId="{41716266-D812-45DE-8320-10E244AC63F1}" srcOrd="0" destOrd="0" presId="urn:microsoft.com/office/officeart/2005/8/layout/pyramid1"/>
    <dgm:cxn modelId="{2DE27607-2450-456E-A997-02F54542F252}" type="presParOf" srcId="{41716266-D812-45DE-8320-10E244AC63F1}" destId="{E2A55ADA-B1C2-4B8C-AA2E-A92F0C943EC8}" srcOrd="0" destOrd="0" presId="urn:microsoft.com/office/officeart/2005/8/layout/pyramid1"/>
    <dgm:cxn modelId="{32807701-5057-4210-96B8-1FB03A01B20F}" type="presParOf" srcId="{41716266-D812-45DE-8320-10E244AC63F1}" destId="{46D787CF-95C3-46FA-BCE9-6DA5A43B7FD1}" srcOrd="1" destOrd="0" presId="urn:microsoft.com/office/officeart/2005/8/layout/pyramid1"/>
    <dgm:cxn modelId="{1BD9CA6C-C5CC-42A4-AFB0-1EA8F4893EB7}" type="presParOf" srcId="{19C37995-BF0E-47BD-B037-A552F0145619}" destId="{8BCA7429-1F6D-4C26-B289-761896445195}" srcOrd="1" destOrd="0" presId="urn:microsoft.com/office/officeart/2005/8/layout/pyramid1"/>
    <dgm:cxn modelId="{513C7829-064E-43C3-A250-9F10C6BD4721}" type="presParOf" srcId="{8BCA7429-1F6D-4C26-B289-761896445195}" destId="{C6E44A28-3681-4F54-9522-26E3086952C0}" srcOrd="0" destOrd="0" presId="urn:microsoft.com/office/officeart/2005/8/layout/pyramid1"/>
    <dgm:cxn modelId="{99D1249D-5354-4320-81FE-4CB6C5494DC6}" type="presParOf" srcId="{8BCA7429-1F6D-4C26-B289-761896445195}" destId="{B6748BD1-80A9-4581-9CE1-6D512BEF5A16}" srcOrd="1" destOrd="0" presId="urn:microsoft.com/office/officeart/2005/8/layout/pyramid1"/>
    <dgm:cxn modelId="{7D249D8D-EFAD-4A58-B240-F38D9F373282}" type="presParOf" srcId="{19C37995-BF0E-47BD-B037-A552F0145619}" destId="{7AB0AA7A-62C4-46EF-9E06-223E2CDD248E}" srcOrd="2" destOrd="0" presId="urn:microsoft.com/office/officeart/2005/8/layout/pyramid1"/>
    <dgm:cxn modelId="{6213B52B-3F9F-484A-819F-770350F7351D}" type="presParOf" srcId="{7AB0AA7A-62C4-46EF-9E06-223E2CDD248E}" destId="{AD84A56D-9BF9-4F90-A81A-1DA4C0D0076A}" srcOrd="0" destOrd="0" presId="urn:microsoft.com/office/officeart/2005/8/layout/pyramid1"/>
    <dgm:cxn modelId="{CB16E0D6-2B00-402A-984A-2B9A4D3704C7}" type="presParOf" srcId="{7AB0AA7A-62C4-46EF-9E06-223E2CDD248E}" destId="{E2FE490E-FCD8-4628-B7DE-475759EBDA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55ADA-B1C2-4B8C-AA2E-A92F0C943EC8}">
      <dsp:nvSpPr>
        <dsp:cNvPr id="0" name=""/>
        <dsp:cNvSpPr/>
      </dsp:nvSpPr>
      <dsp:spPr>
        <a:xfrm>
          <a:off x="1148183" y="0"/>
          <a:ext cx="1148183" cy="476250"/>
        </a:xfrm>
        <a:prstGeom prst="trapezoid">
          <a:avLst>
            <a:gd name="adj" fmla="val 120544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>
              <a:solidFill>
                <a:schemeClr val="bg1"/>
              </a:solidFill>
            </a:rPr>
          </a:br>
          <a:r>
            <a:rPr lang="en-US" sz="1600" kern="1200" dirty="0">
              <a:solidFill>
                <a:schemeClr val="bg1"/>
              </a:solidFill>
            </a:rPr>
            <a:t>Cloud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148183" y="0"/>
        <a:ext cx="1148183" cy="476250"/>
      </dsp:txXfrm>
    </dsp:sp>
    <dsp:sp modelId="{C6E44A28-3681-4F54-9522-26E3086952C0}">
      <dsp:nvSpPr>
        <dsp:cNvPr id="0" name=""/>
        <dsp:cNvSpPr/>
      </dsp:nvSpPr>
      <dsp:spPr>
        <a:xfrm>
          <a:off x="574091" y="476250"/>
          <a:ext cx="2296367" cy="476250"/>
        </a:xfrm>
        <a:prstGeom prst="trapezoid">
          <a:avLst>
            <a:gd name="adj" fmla="val 120544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Fog</a:t>
          </a:r>
          <a:br>
            <a:rPr lang="en-US" sz="18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10s, 100s devices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75956" y="476250"/>
        <a:ext cx="1492638" cy="476250"/>
      </dsp:txXfrm>
    </dsp:sp>
    <dsp:sp modelId="{AD84A56D-9BF9-4F90-A81A-1DA4C0D0076A}">
      <dsp:nvSpPr>
        <dsp:cNvPr id="0" name=""/>
        <dsp:cNvSpPr/>
      </dsp:nvSpPr>
      <dsp:spPr>
        <a:xfrm>
          <a:off x="0" y="952500"/>
          <a:ext cx="3444551" cy="476250"/>
        </a:xfrm>
        <a:prstGeom prst="trapezoid">
          <a:avLst>
            <a:gd name="adj" fmla="val 120544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Edge</a:t>
          </a:r>
          <a:br>
            <a:rPr lang="en-US" sz="16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10</a:t>
          </a:r>
          <a:r>
            <a:rPr lang="en-US" sz="1200" kern="1200" baseline="30000" dirty="0">
              <a:solidFill>
                <a:schemeClr val="bg1"/>
              </a:solidFill>
            </a:rPr>
            <a:t>3</a:t>
          </a:r>
          <a:r>
            <a:rPr lang="en-US" sz="1200" kern="1200" dirty="0">
              <a:solidFill>
                <a:schemeClr val="bg1"/>
              </a:solidFill>
            </a:rPr>
            <a:t> – 10</a:t>
          </a:r>
          <a:r>
            <a:rPr lang="en-US" sz="1200" kern="1200" baseline="30000" dirty="0">
              <a:solidFill>
                <a:schemeClr val="bg1"/>
              </a:solidFill>
            </a:rPr>
            <a:t>5</a:t>
          </a:r>
          <a:r>
            <a:rPr lang="en-US" sz="1200" kern="1200" dirty="0">
              <a:solidFill>
                <a:schemeClr val="bg1"/>
              </a:solidFill>
            </a:rPr>
            <a:t> or more devices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02796" y="952500"/>
        <a:ext cx="2238958" cy="47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BBE04-CEAE-4385-AFA4-97E7279EAB36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8D593-D447-44A3-B789-00E1330A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4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8D593-D447-44A3-B789-00E1330A3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at the standard 3-layer IoT system with Cloud, on property (or Fog) processing, and on-machine (or Edge) processing.    Then let’s consider some of the attributes here and talk about the strengths/weaknesses of each layer with respect to that attribute:</a:t>
            </a:r>
          </a:p>
          <a:p>
            <a:pPr marL="171450" indent="-171450">
              <a:buFontTx/>
              <a:buChar char="-"/>
            </a:pPr>
            <a:r>
              <a:rPr lang="en-US" dirty="0"/>
              <a:t>Latency – the time it takes from when something (like a pressure) changes, and when you can act on that change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Compute Power – the ability to apply a lot of compute horsepower (with the associate power, cost, size restrictions)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Context – the amount of data (from other sensors, from history, </a:t>
            </a:r>
            <a:r>
              <a:rPr lang="en-US" dirty="0" err="1"/>
              <a:t>etc</a:t>
            </a:r>
            <a:r>
              <a:rPr lang="en-US" dirty="0"/>
              <a:t>) that is available for a making decisions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Comms Reliability – the guarantee that communications will go through uninterrupted</a:t>
            </a:r>
          </a:p>
          <a:p>
            <a:pPr marL="171450" indent="-171450">
              <a:buFontTx/>
              <a:buChar char="-"/>
            </a:pPr>
            <a:r>
              <a:rPr lang="en-US" dirty="0"/>
              <a:t>Environmental – the type of environment (temp, moisture, vibration) to which the compute equipment will be subjected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See how the middle layer is often the ‘sweet spot’ for processing, with a good compromise on all the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8D593-D447-44A3-B789-00E1330A3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you take advantage of this sweet spot, where you have enough context, plenty of compute power, and low latency?   </a:t>
            </a:r>
          </a:p>
          <a:p>
            <a:endParaRPr lang="en-US" dirty="0"/>
          </a:p>
          <a:p>
            <a:r>
              <a:rPr lang="en-US" dirty="0"/>
              <a:t>You begin by segmenting some of the heavy lifting from the cloud down to this middle layer.   For example, once a ML algorithm is trained, a portion of it can run on the gateway, reducing the amount of data that has to be sent to the cloud.  In addition, the gateway is a great place to do pattern matching, image processing, and data filtering.   All of these are meant to do 2 things: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 the flood of data that is being sent to the cloud down to a stream of useful results that the cloud (with its greater context) can use wisely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 the local fast loop control that systems have done for decades with this additional information.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Example: raw data (e.g. temp read 1/sec) = 86K readings/day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8D593-D447-44A3-B789-00E1330A3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another look at some of the specific challenges for edge nodes:</a:t>
            </a:r>
          </a:p>
          <a:p>
            <a:endParaRPr lang="en-US" dirty="0"/>
          </a:p>
          <a:p>
            <a:r>
              <a:rPr lang="en-US" dirty="0"/>
              <a:t>Number:</a:t>
            </a:r>
          </a:p>
          <a:p>
            <a:pPr marL="171450" indent="-171450">
              <a:buFontTx/>
              <a:buChar char="-"/>
            </a:pPr>
            <a:r>
              <a:rPr lang="en-US" dirty="0"/>
              <a:t>Cost constraints come into play when edge nodes number in the tens or hundreds of thousands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Security (and security updates) are a factor.  Edge nodes cannot be ‘field and forget’, however, updating thousands of devices with OTA update can be a challenge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Tight Integration: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same edge nodes in IoT are already in use in fast loop control (e.g. SCADA systems)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edge nodes must have multi-vendor compatibility and use industry standard communications channels to work with multiple vendor control systems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Industrial equipment has often decades long lifespan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Environmental:</a:t>
            </a:r>
          </a:p>
          <a:p>
            <a:pPr marL="171450" indent="-171450">
              <a:buFontTx/>
              <a:buChar char="-"/>
            </a:pPr>
            <a:r>
              <a:rPr lang="en-US" dirty="0"/>
              <a:t>Harsh environment (rain, heat, vibration, radio interference, metal)</a:t>
            </a:r>
          </a:p>
          <a:p>
            <a:pPr marL="171450" indent="-171450">
              <a:buFontTx/>
              <a:buChar char="-"/>
            </a:pPr>
            <a:r>
              <a:rPr lang="en-US" dirty="0"/>
              <a:t>Battery operated is the norm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Communications availability may be a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8D593-D447-44A3-B789-00E1330A3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8D593-D447-44A3-B789-00E1330A3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46" y="2230910"/>
            <a:ext cx="7131508" cy="4360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253" y="2647124"/>
            <a:ext cx="7131494" cy="3829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24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27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24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0962"/>
            <a:ext cx="8229600" cy="5032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4.emf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Compute at the Fog and Edge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Ed Kuzemchak</a:t>
            </a:r>
            <a:br>
              <a:rPr lang="en-US" dirty="0"/>
            </a:br>
            <a:r>
              <a:rPr lang="en-US" sz="1800" dirty="0"/>
              <a:t>CTO – Software Design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8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C39F63-0495-47D8-B59D-698A8A84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Cloud, Fog, and Edge</a:t>
            </a:r>
            <a:br>
              <a:rPr lang="en-US" dirty="0"/>
            </a:br>
            <a:r>
              <a:rPr lang="en-US" sz="2400" dirty="0"/>
              <a:t>Challenges at each layer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1FF0E0-EA4B-41BE-84B0-C99D16760234}"/>
              </a:ext>
            </a:extLst>
          </p:cNvPr>
          <p:cNvSpPr/>
          <p:nvPr/>
        </p:nvSpPr>
        <p:spPr>
          <a:xfrm>
            <a:off x="628650" y="4343400"/>
            <a:ext cx="4171950" cy="10287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307CA-0E23-4E09-991F-74B142A4F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51" y="4580443"/>
            <a:ext cx="400049" cy="5516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844BED-EC5F-49BA-A0DE-1ED7EF9513FE}"/>
              </a:ext>
            </a:extLst>
          </p:cNvPr>
          <p:cNvSpPr/>
          <p:nvPr/>
        </p:nvSpPr>
        <p:spPr>
          <a:xfrm>
            <a:off x="628650" y="3314701"/>
            <a:ext cx="4171950" cy="87707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29D2F7-C22D-4AA5-A768-6CDBA2C08D33}"/>
              </a:ext>
            </a:extLst>
          </p:cNvPr>
          <p:cNvSpPr/>
          <p:nvPr/>
        </p:nvSpPr>
        <p:spPr>
          <a:xfrm>
            <a:off x="628650" y="2114550"/>
            <a:ext cx="4171950" cy="10287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0E866D-12CD-454F-A97E-DD66E506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658275"/>
            <a:ext cx="472553" cy="472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93529-82F4-4709-9559-8AC6698CE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20" y="3697324"/>
            <a:ext cx="535333" cy="30317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B7ADE78-321A-441A-A71E-EF1CC8F5DA74}"/>
              </a:ext>
            </a:extLst>
          </p:cNvPr>
          <p:cNvSpPr/>
          <p:nvPr/>
        </p:nvSpPr>
        <p:spPr>
          <a:xfrm rot="10800000">
            <a:off x="1081562" y="4046035"/>
            <a:ext cx="514350" cy="396250"/>
          </a:xfrm>
          <a:prstGeom prst="downArrow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770FFC3-FFE1-4EBC-853D-E21D1348F0F8}"/>
              </a:ext>
            </a:extLst>
          </p:cNvPr>
          <p:cNvSpPr/>
          <p:nvPr/>
        </p:nvSpPr>
        <p:spPr>
          <a:xfrm rot="10800000">
            <a:off x="1081562" y="3032750"/>
            <a:ext cx="514350" cy="396250"/>
          </a:xfrm>
          <a:prstGeom prst="downArrow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3C08A-0721-46B4-8EE4-64F58694751B}"/>
              </a:ext>
            </a:extLst>
          </p:cNvPr>
          <p:cNvGrpSpPr/>
          <p:nvPr/>
        </p:nvGrpSpPr>
        <p:grpSpPr>
          <a:xfrm>
            <a:off x="1036251" y="2129229"/>
            <a:ext cx="662361" cy="871431"/>
            <a:chOff x="1381667" y="1695972"/>
            <a:chExt cx="883148" cy="11619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D1CDE8-32D3-4314-BA7B-508AAA6F2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48069" y="2105538"/>
              <a:ext cx="673829" cy="75234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0D80D4-B891-448E-B1B6-1B6CB7CF214C}"/>
                </a:ext>
              </a:extLst>
            </p:cNvPr>
            <p:cNvSpPr txBox="1"/>
            <p:nvPr/>
          </p:nvSpPr>
          <p:spPr>
            <a:xfrm>
              <a:off x="1381667" y="1695972"/>
              <a:ext cx="8831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Message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Broker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70CB32-F0EF-494E-9BC3-F64887F17191}"/>
              </a:ext>
            </a:extLst>
          </p:cNvPr>
          <p:cNvGrpSpPr/>
          <p:nvPr/>
        </p:nvGrpSpPr>
        <p:grpSpPr>
          <a:xfrm>
            <a:off x="2123563" y="2244652"/>
            <a:ext cx="609858" cy="779091"/>
            <a:chOff x="2586547" y="1849869"/>
            <a:chExt cx="813144" cy="10387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F8D65F-0F1A-41BE-B95F-08411D6C1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547" y="1849869"/>
              <a:ext cx="714215" cy="76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CAB786-759D-40DE-A073-18D21A90F6B9}"/>
                </a:ext>
              </a:extLst>
            </p:cNvPr>
            <p:cNvSpPr txBox="1"/>
            <p:nvPr/>
          </p:nvSpPr>
          <p:spPr>
            <a:xfrm>
              <a:off x="2614860" y="2580881"/>
              <a:ext cx="78483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3037E7-5AFF-4291-8395-B634EC188533}"/>
              </a:ext>
            </a:extLst>
          </p:cNvPr>
          <p:cNvGrpSpPr/>
          <p:nvPr/>
        </p:nvGrpSpPr>
        <p:grpSpPr>
          <a:xfrm>
            <a:off x="3115788" y="2271103"/>
            <a:ext cx="646331" cy="682600"/>
            <a:chOff x="3636664" y="1885137"/>
            <a:chExt cx="861775" cy="9101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B5AD5A-3C5F-462D-9248-B5523453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7600" y="2122484"/>
              <a:ext cx="654603" cy="6727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EB5BF-FE9A-42BC-8AE9-8C68C06BB4AE}"/>
                </a:ext>
              </a:extLst>
            </p:cNvPr>
            <p:cNvSpPr txBox="1"/>
            <p:nvPr/>
          </p:nvSpPr>
          <p:spPr>
            <a:xfrm>
              <a:off x="3636664" y="1885137"/>
              <a:ext cx="86177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Analytics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101693-F7B6-463D-A12D-D4064E9C4DC1}"/>
              </a:ext>
            </a:extLst>
          </p:cNvPr>
          <p:cNvGrpSpPr/>
          <p:nvPr/>
        </p:nvGrpSpPr>
        <p:grpSpPr>
          <a:xfrm>
            <a:off x="4057650" y="2244652"/>
            <a:ext cx="479819" cy="712874"/>
            <a:chOff x="4648200" y="1849869"/>
            <a:chExt cx="639758" cy="95049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517650D-3D31-4F7E-B44E-6D5FB2140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200" y="1849869"/>
              <a:ext cx="639758" cy="63650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21581-FBBE-4EBF-8BD5-61D021045734}"/>
                </a:ext>
              </a:extLst>
            </p:cNvPr>
            <p:cNvSpPr txBox="1"/>
            <p:nvPr/>
          </p:nvSpPr>
          <p:spPr>
            <a:xfrm>
              <a:off x="4768135" y="2492592"/>
              <a:ext cx="45995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6133E4-BFE6-4B9A-8993-F235716D08F1}"/>
              </a:ext>
            </a:extLst>
          </p:cNvPr>
          <p:cNvSpPr txBox="1"/>
          <p:nvPr/>
        </p:nvSpPr>
        <p:spPr>
          <a:xfrm>
            <a:off x="1759265" y="5114694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45E783-54C4-4F50-BAF3-F8DF65D00418}"/>
              </a:ext>
            </a:extLst>
          </p:cNvPr>
          <p:cNvSpPr txBox="1"/>
          <p:nvPr/>
        </p:nvSpPr>
        <p:spPr>
          <a:xfrm>
            <a:off x="2564859" y="5116354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E08CF-65A7-4EE1-82D5-DF96DFB68D4F}"/>
              </a:ext>
            </a:extLst>
          </p:cNvPr>
          <p:cNvSpPr txBox="1"/>
          <p:nvPr/>
        </p:nvSpPr>
        <p:spPr>
          <a:xfrm rot="16200000">
            <a:off x="398230" y="2431553"/>
            <a:ext cx="63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17589D-BD8E-414F-9D07-52F21F0DA26E}"/>
              </a:ext>
            </a:extLst>
          </p:cNvPr>
          <p:cNvSpPr txBox="1"/>
          <p:nvPr/>
        </p:nvSpPr>
        <p:spPr>
          <a:xfrm rot="16200000">
            <a:off x="286969" y="3624246"/>
            <a:ext cx="849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On-Property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3E665D-252B-4D72-9D7A-1E936D81DC1A}"/>
              </a:ext>
            </a:extLst>
          </p:cNvPr>
          <p:cNvSpPr txBox="1"/>
          <p:nvPr/>
        </p:nvSpPr>
        <p:spPr>
          <a:xfrm rot="16200000">
            <a:off x="309944" y="4692668"/>
            <a:ext cx="849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On-Machine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470DFC-4A89-4032-99F7-75D5D8B4607E}"/>
              </a:ext>
            </a:extLst>
          </p:cNvPr>
          <p:cNvSpPr/>
          <p:nvPr/>
        </p:nvSpPr>
        <p:spPr>
          <a:xfrm>
            <a:off x="5346974" y="2355808"/>
            <a:ext cx="228600" cy="3005765"/>
          </a:xfrm>
          <a:prstGeom prst="rect">
            <a:avLst/>
          </a:prstGeom>
          <a:gradFill>
            <a:gsLst>
              <a:gs pos="0">
                <a:srgbClr val="00B050"/>
              </a:gs>
              <a:gs pos="52000">
                <a:srgbClr val="FFFF00"/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6AEBFE-0362-4363-B806-0D14FE05EE37}"/>
              </a:ext>
            </a:extLst>
          </p:cNvPr>
          <p:cNvSpPr txBox="1"/>
          <p:nvPr/>
        </p:nvSpPr>
        <p:spPr>
          <a:xfrm>
            <a:off x="5130087" y="1981568"/>
            <a:ext cx="756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FFFB6F-5568-4900-9BED-250A975DA66D}"/>
              </a:ext>
            </a:extLst>
          </p:cNvPr>
          <p:cNvSpPr/>
          <p:nvPr/>
        </p:nvSpPr>
        <p:spPr>
          <a:xfrm>
            <a:off x="5981700" y="2373983"/>
            <a:ext cx="228600" cy="3005765"/>
          </a:xfrm>
          <a:prstGeom prst="rect">
            <a:avLst/>
          </a:prstGeom>
          <a:gradFill>
            <a:gsLst>
              <a:gs pos="0">
                <a:srgbClr val="FF0000"/>
              </a:gs>
              <a:gs pos="52000">
                <a:srgbClr val="FFFF00"/>
              </a:gs>
              <a:gs pos="100000">
                <a:srgbClr val="00B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A40225-7872-480D-B2AE-67AEC4DF0C50}"/>
              </a:ext>
            </a:extLst>
          </p:cNvPr>
          <p:cNvSpPr txBox="1"/>
          <p:nvPr/>
        </p:nvSpPr>
        <p:spPr>
          <a:xfrm>
            <a:off x="5678913" y="1971021"/>
            <a:ext cx="853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6AF2AC-A0CC-45AB-B584-E8424673885B}"/>
              </a:ext>
            </a:extLst>
          </p:cNvPr>
          <p:cNvSpPr/>
          <p:nvPr/>
        </p:nvSpPr>
        <p:spPr>
          <a:xfrm>
            <a:off x="6629110" y="2366335"/>
            <a:ext cx="228600" cy="3005765"/>
          </a:xfrm>
          <a:prstGeom prst="rect">
            <a:avLst/>
          </a:prstGeom>
          <a:gradFill>
            <a:gsLst>
              <a:gs pos="0">
                <a:srgbClr val="FF0000"/>
              </a:gs>
              <a:gs pos="52000">
                <a:srgbClr val="FFFF00"/>
              </a:gs>
              <a:gs pos="100000">
                <a:srgbClr val="00B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F8FBC-9A17-4FFE-9E56-99E22255A464}"/>
              </a:ext>
            </a:extLst>
          </p:cNvPr>
          <p:cNvSpPr txBox="1"/>
          <p:nvPr/>
        </p:nvSpPr>
        <p:spPr>
          <a:xfrm>
            <a:off x="6400800" y="1992095"/>
            <a:ext cx="742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C83BDE-2720-4AF5-94BA-0594FFA38A59}"/>
              </a:ext>
            </a:extLst>
          </p:cNvPr>
          <p:cNvSpPr/>
          <p:nvPr/>
        </p:nvSpPr>
        <p:spPr>
          <a:xfrm>
            <a:off x="7265388" y="2366335"/>
            <a:ext cx="228600" cy="3005765"/>
          </a:xfrm>
          <a:prstGeom prst="rect">
            <a:avLst/>
          </a:prstGeom>
          <a:gradFill>
            <a:gsLst>
              <a:gs pos="0">
                <a:srgbClr val="00B050"/>
              </a:gs>
              <a:gs pos="52000">
                <a:srgbClr val="FFFF00"/>
              </a:gs>
              <a:gs pos="100000">
                <a:srgbClr val="FF00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F36FB8-F635-4CD3-B1E9-6C5C0B0E30B4}"/>
              </a:ext>
            </a:extLst>
          </p:cNvPr>
          <p:cNvSpPr txBox="1"/>
          <p:nvPr/>
        </p:nvSpPr>
        <p:spPr>
          <a:xfrm>
            <a:off x="6934200" y="1992095"/>
            <a:ext cx="91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6B966DA-5D39-4F7D-BF82-46EC5AA421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4629980"/>
            <a:ext cx="403516" cy="4526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6A3DFA8-70BE-4F49-B820-1592A6EC5017}"/>
              </a:ext>
            </a:extLst>
          </p:cNvPr>
          <p:cNvSpPr txBox="1"/>
          <p:nvPr/>
        </p:nvSpPr>
        <p:spPr>
          <a:xfrm>
            <a:off x="1053178" y="5111839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FBD9AD-D3C9-4D16-A889-7ABF31C01875}"/>
              </a:ext>
            </a:extLst>
          </p:cNvPr>
          <p:cNvSpPr txBox="1"/>
          <p:nvPr/>
        </p:nvSpPr>
        <p:spPr>
          <a:xfrm>
            <a:off x="899016" y="3522405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Local Compute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F3490A-BE57-45A6-80FB-ECB735C324C4}"/>
              </a:ext>
            </a:extLst>
          </p:cNvPr>
          <p:cNvSpPr/>
          <p:nvPr/>
        </p:nvSpPr>
        <p:spPr>
          <a:xfrm>
            <a:off x="7953374" y="2373983"/>
            <a:ext cx="228600" cy="3005765"/>
          </a:xfrm>
          <a:prstGeom prst="rect">
            <a:avLst/>
          </a:prstGeom>
          <a:gradFill>
            <a:gsLst>
              <a:gs pos="0">
                <a:srgbClr val="FF0000"/>
              </a:gs>
              <a:gs pos="52000">
                <a:srgbClr val="FFFF00"/>
              </a:gs>
              <a:gs pos="100000">
                <a:srgbClr val="00B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88ED7C-D91A-42F9-AC50-B5916CC9EB6F}"/>
              </a:ext>
            </a:extLst>
          </p:cNvPr>
          <p:cNvSpPr txBox="1"/>
          <p:nvPr/>
        </p:nvSpPr>
        <p:spPr>
          <a:xfrm>
            <a:off x="7696200" y="1992095"/>
            <a:ext cx="742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Environ-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FCC4-ACC7-4FCD-98E3-47248882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at the Fog and Edge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A35B83B-D3E7-4BC5-A2F0-AC889974000D}"/>
              </a:ext>
            </a:extLst>
          </p:cNvPr>
          <p:cNvSpPr/>
          <p:nvPr/>
        </p:nvSpPr>
        <p:spPr>
          <a:xfrm>
            <a:off x="628649" y="3314740"/>
            <a:ext cx="4143375" cy="87707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D70556-B8EF-4A72-9813-D1F2F5BE6DDB}"/>
              </a:ext>
            </a:extLst>
          </p:cNvPr>
          <p:cNvSpPr/>
          <p:nvPr/>
        </p:nvSpPr>
        <p:spPr>
          <a:xfrm>
            <a:off x="628650" y="2114550"/>
            <a:ext cx="4171950" cy="10287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190FF2D-1B97-475B-B224-20F09915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20" y="3697324"/>
            <a:ext cx="535333" cy="303176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81F34B85-968D-4900-8308-E7BB8B60F483}"/>
              </a:ext>
            </a:extLst>
          </p:cNvPr>
          <p:cNvSpPr/>
          <p:nvPr/>
        </p:nvSpPr>
        <p:spPr>
          <a:xfrm rot="10800000">
            <a:off x="1081562" y="3032750"/>
            <a:ext cx="514350" cy="396250"/>
          </a:xfrm>
          <a:prstGeom prst="downArrow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24325D3-FA3B-4B43-AE08-E5B8A85DF55A}"/>
              </a:ext>
            </a:extLst>
          </p:cNvPr>
          <p:cNvGrpSpPr/>
          <p:nvPr/>
        </p:nvGrpSpPr>
        <p:grpSpPr>
          <a:xfrm>
            <a:off x="1036251" y="2129229"/>
            <a:ext cx="662361" cy="871431"/>
            <a:chOff x="1381667" y="1695972"/>
            <a:chExt cx="883148" cy="116190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CD9F410-FBC0-430A-AD45-AD18172BC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48069" y="2105538"/>
              <a:ext cx="673829" cy="75234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F331BA-155F-4D60-BFE8-38FF71724D8D}"/>
                </a:ext>
              </a:extLst>
            </p:cNvPr>
            <p:cNvSpPr txBox="1"/>
            <p:nvPr/>
          </p:nvSpPr>
          <p:spPr>
            <a:xfrm>
              <a:off x="1381667" y="1695972"/>
              <a:ext cx="8831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Message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Broker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370DC8-B27A-4B69-A304-D9F8A92476E4}"/>
              </a:ext>
            </a:extLst>
          </p:cNvPr>
          <p:cNvGrpSpPr/>
          <p:nvPr/>
        </p:nvGrpSpPr>
        <p:grpSpPr>
          <a:xfrm>
            <a:off x="2123563" y="2244652"/>
            <a:ext cx="609858" cy="779091"/>
            <a:chOff x="2586547" y="1849869"/>
            <a:chExt cx="813144" cy="103878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CD10C4F-5334-4C28-9D11-A75C72C7E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547" y="1849869"/>
              <a:ext cx="714215" cy="76200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38A996-D878-4782-A15D-2F9D99219C8C}"/>
                </a:ext>
              </a:extLst>
            </p:cNvPr>
            <p:cNvSpPr txBox="1"/>
            <p:nvPr/>
          </p:nvSpPr>
          <p:spPr>
            <a:xfrm>
              <a:off x="2614860" y="2580881"/>
              <a:ext cx="78483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975603-52E3-4EA7-8DDF-FE2C2A70D130}"/>
              </a:ext>
            </a:extLst>
          </p:cNvPr>
          <p:cNvGrpSpPr/>
          <p:nvPr/>
        </p:nvGrpSpPr>
        <p:grpSpPr>
          <a:xfrm>
            <a:off x="3115788" y="2271103"/>
            <a:ext cx="646331" cy="682600"/>
            <a:chOff x="3636664" y="1885137"/>
            <a:chExt cx="861775" cy="910133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322D521-641A-4953-9E46-271D30F3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2122484"/>
              <a:ext cx="654603" cy="67278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FBF664F-4C25-4225-99AA-EB63037572C7}"/>
                </a:ext>
              </a:extLst>
            </p:cNvPr>
            <p:cNvSpPr txBox="1"/>
            <p:nvPr/>
          </p:nvSpPr>
          <p:spPr>
            <a:xfrm>
              <a:off x="3636664" y="1885137"/>
              <a:ext cx="86177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Analytics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4F16653-9979-4DDE-8A4C-FFB3A91F64A6}"/>
              </a:ext>
            </a:extLst>
          </p:cNvPr>
          <p:cNvGrpSpPr/>
          <p:nvPr/>
        </p:nvGrpSpPr>
        <p:grpSpPr>
          <a:xfrm>
            <a:off x="4057650" y="2244652"/>
            <a:ext cx="479819" cy="712874"/>
            <a:chOff x="4648200" y="1849869"/>
            <a:chExt cx="639758" cy="95049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5474340-D87C-4A33-ABD8-3C00D74A9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200" y="1849869"/>
              <a:ext cx="639758" cy="63650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74720CB-CB71-4B1A-BD7A-4DBAE9BDE8AB}"/>
                </a:ext>
              </a:extLst>
            </p:cNvPr>
            <p:cNvSpPr txBox="1"/>
            <p:nvPr/>
          </p:nvSpPr>
          <p:spPr>
            <a:xfrm>
              <a:off x="4768135" y="2492592"/>
              <a:ext cx="45995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3B1D313-6219-4B1F-9973-157537DB25C6}"/>
              </a:ext>
            </a:extLst>
          </p:cNvPr>
          <p:cNvSpPr txBox="1"/>
          <p:nvPr/>
        </p:nvSpPr>
        <p:spPr>
          <a:xfrm rot="16200000">
            <a:off x="398230" y="2431553"/>
            <a:ext cx="63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A3AA290-9A94-472D-9F73-EB07B672F21D}"/>
              </a:ext>
            </a:extLst>
          </p:cNvPr>
          <p:cNvSpPr txBox="1"/>
          <p:nvPr/>
        </p:nvSpPr>
        <p:spPr>
          <a:xfrm rot="16200000">
            <a:off x="286988" y="3624265"/>
            <a:ext cx="849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On-Property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93DAB0-391A-420E-A43A-233376687D7E}"/>
              </a:ext>
            </a:extLst>
          </p:cNvPr>
          <p:cNvGrpSpPr/>
          <p:nvPr/>
        </p:nvGrpSpPr>
        <p:grpSpPr>
          <a:xfrm>
            <a:off x="2991731" y="3446948"/>
            <a:ext cx="652743" cy="706488"/>
            <a:chOff x="3988973" y="3452931"/>
            <a:chExt cx="870324" cy="94198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CCC1E69-654E-42F5-A6DC-1E7823C9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690" y="3452931"/>
              <a:ext cx="639758" cy="63650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EC0F58C-2EC5-4943-9AD7-D2C2746F54A8}"/>
                </a:ext>
              </a:extLst>
            </p:cNvPr>
            <p:cNvSpPr txBox="1"/>
            <p:nvPr/>
          </p:nvSpPr>
          <p:spPr>
            <a:xfrm>
              <a:off x="3988973" y="4087139"/>
              <a:ext cx="87032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Local ML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FCC685-296E-4AC1-B40B-9EC4026BE668}"/>
              </a:ext>
            </a:extLst>
          </p:cNvPr>
          <p:cNvGrpSpPr/>
          <p:nvPr/>
        </p:nvGrpSpPr>
        <p:grpSpPr>
          <a:xfrm>
            <a:off x="1974279" y="3412619"/>
            <a:ext cx="927869" cy="740814"/>
            <a:chOff x="2632371" y="3407162"/>
            <a:chExt cx="1237159" cy="98775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96A6389-7630-4F89-AD2C-A7FA45329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86394" y="3407162"/>
              <a:ext cx="635175" cy="74060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35BE7C1-32C3-49CC-B676-78154EBE9A50}"/>
                </a:ext>
              </a:extLst>
            </p:cNvPr>
            <p:cNvSpPr txBox="1"/>
            <p:nvPr/>
          </p:nvSpPr>
          <p:spPr>
            <a:xfrm>
              <a:off x="2632371" y="4087140"/>
              <a:ext cx="1237159" cy="30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Local Control</a:t>
              </a: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35D0698-E42A-4B83-8B94-B87A3763DA05}"/>
              </a:ext>
            </a:extLst>
          </p:cNvPr>
          <p:cNvSpPr/>
          <p:nvPr/>
        </p:nvSpPr>
        <p:spPr>
          <a:xfrm>
            <a:off x="5122578" y="3314739"/>
            <a:ext cx="3090388" cy="87707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BAADF41-016A-4091-A193-B0D448333C4A}"/>
              </a:ext>
            </a:extLst>
          </p:cNvPr>
          <p:cNvSpPr/>
          <p:nvPr/>
        </p:nvSpPr>
        <p:spPr>
          <a:xfrm>
            <a:off x="5143500" y="2112910"/>
            <a:ext cx="3013410" cy="103034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1C716E9-888A-4C4A-A5BC-4F342B97BB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89" y="3503725"/>
            <a:ext cx="401900" cy="382475"/>
          </a:xfrm>
          <a:prstGeom prst="rect">
            <a:avLst/>
          </a:prstGeom>
        </p:spPr>
      </p:pic>
      <p:sp>
        <p:nvSpPr>
          <p:cNvPr id="82" name="Arrow: Down 81">
            <a:extLst>
              <a:ext uri="{FF2B5EF4-FFF2-40B4-BE49-F238E27FC236}">
                <a16:creationId xmlns:a16="http://schemas.microsoft.com/office/drawing/2014/main" id="{13A02850-C3A1-4980-97EE-60683E7D5F82}"/>
              </a:ext>
            </a:extLst>
          </p:cNvPr>
          <p:cNvSpPr/>
          <p:nvPr/>
        </p:nvSpPr>
        <p:spPr>
          <a:xfrm rot="10800000">
            <a:off x="5878267" y="3030870"/>
            <a:ext cx="514350" cy="396250"/>
          </a:xfrm>
          <a:prstGeom prst="downArrow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0A38476-2CE2-4D5C-AA75-E87DA912B5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951" y="3462145"/>
            <a:ext cx="328886" cy="4240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3C2A70E-FCB4-490C-ABA6-0D77A3487FD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39" y="3504450"/>
            <a:ext cx="436124" cy="39647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16B5C66D-2200-4174-9D96-48D105395257}"/>
              </a:ext>
            </a:extLst>
          </p:cNvPr>
          <p:cNvSpPr txBox="1"/>
          <p:nvPr/>
        </p:nvSpPr>
        <p:spPr>
          <a:xfrm>
            <a:off x="5170397" y="3853354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ABE79C-35D8-4DFE-B27E-0B5481A59D08}"/>
              </a:ext>
            </a:extLst>
          </p:cNvPr>
          <p:cNvSpPr txBox="1"/>
          <p:nvPr/>
        </p:nvSpPr>
        <p:spPr>
          <a:xfrm>
            <a:off x="6051604" y="3853354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7AC05E-C43C-4BF6-A462-8D18F32D4E04}"/>
              </a:ext>
            </a:extLst>
          </p:cNvPr>
          <p:cNvSpPr txBox="1"/>
          <p:nvPr/>
        </p:nvSpPr>
        <p:spPr>
          <a:xfrm>
            <a:off x="7005366" y="3845564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88" name="Arrow: Bent 87">
            <a:extLst>
              <a:ext uri="{FF2B5EF4-FFF2-40B4-BE49-F238E27FC236}">
                <a16:creationId xmlns:a16="http://schemas.microsoft.com/office/drawing/2014/main" id="{B45AA374-7F90-4F7D-86A9-488803FB7172}"/>
              </a:ext>
            </a:extLst>
          </p:cNvPr>
          <p:cNvSpPr/>
          <p:nvPr/>
        </p:nvSpPr>
        <p:spPr>
          <a:xfrm rot="10800000">
            <a:off x="4800600" y="4205503"/>
            <a:ext cx="2077654" cy="875348"/>
          </a:xfrm>
          <a:prstGeom prst="bentArrow">
            <a:avLst>
              <a:gd name="adj1" fmla="val 24197"/>
              <a:gd name="adj2" fmla="val 22671"/>
              <a:gd name="adj3" fmla="val 24290"/>
              <a:gd name="adj4" fmla="val 51217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78116AA-C94C-4E54-8209-613486ECC382}"/>
              </a:ext>
            </a:extLst>
          </p:cNvPr>
          <p:cNvSpPr txBox="1"/>
          <p:nvPr/>
        </p:nvSpPr>
        <p:spPr>
          <a:xfrm>
            <a:off x="5230428" y="4948453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Local Fast-loop Control</a:t>
            </a:r>
          </a:p>
        </p:txBody>
      </p:sp>
      <p:sp>
        <p:nvSpPr>
          <p:cNvPr id="90" name="Arrow: Bent 89">
            <a:extLst>
              <a:ext uri="{FF2B5EF4-FFF2-40B4-BE49-F238E27FC236}">
                <a16:creationId xmlns:a16="http://schemas.microsoft.com/office/drawing/2014/main" id="{D261FFDB-D36C-414B-99E8-66BCFE1F8B1C}"/>
              </a:ext>
            </a:extLst>
          </p:cNvPr>
          <p:cNvSpPr/>
          <p:nvPr/>
        </p:nvSpPr>
        <p:spPr>
          <a:xfrm rot="10800000">
            <a:off x="3766051" y="3000660"/>
            <a:ext cx="583199" cy="875348"/>
          </a:xfrm>
          <a:prstGeom prst="bentArrow">
            <a:avLst>
              <a:gd name="adj1" fmla="val 17801"/>
              <a:gd name="adj2" fmla="val 28000"/>
              <a:gd name="adj3" fmla="val 25000"/>
              <a:gd name="adj4" fmla="val 53349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CC8514-F06E-41FD-BC8F-F63959C5BD97}"/>
              </a:ext>
            </a:extLst>
          </p:cNvPr>
          <p:cNvSpPr txBox="1"/>
          <p:nvPr/>
        </p:nvSpPr>
        <p:spPr>
          <a:xfrm>
            <a:off x="4146091" y="364742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D2DCE2-861D-42BF-B2AC-82B614793A5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26" y="2306821"/>
            <a:ext cx="423773" cy="42377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E620948-E609-4ED5-836D-16EC78DE86DF}"/>
              </a:ext>
            </a:extLst>
          </p:cNvPr>
          <p:cNvSpPr txBox="1"/>
          <p:nvPr/>
        </p:nvSpPr>
        <p:spPr>
          <a:xfrm>
            <a:off x="5180134" y="2743200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586DD7B-64BF-4F45-B2DD-762BFF46A77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244" y="2244652"/>
            <a:ext cx="789328" cy="54825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C3B44BE-6362-42E2-AA2C-130AE5C1C777}"/>
              </a:ext>
            </a:extLst>
          </p:cNvPr>
          <p:cNvSpPr txBox="1"/>
          <p:nvPr/>
        </p:nvSpPr>
        <p:spPr>
          <a:xfrm>
            <a:off x="6232647" y="2737318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70D3394-23BD-497D-A22E-8D197667E617}"/>
              </a:ext>
            </a:extLst>
          </p:cNvPr>
          <p:cNvSpPr/>
          <p:nvPr/>
        </p:nvSpPr>
        <p:spPr>
          <a:xfrm>
            <a:off x="628650" y="4343400"/>
            <a:ext cx="4171950" cy="10287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54C025DB-93CB-4995-8FE8-87A914ADB9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51" y="4580443"/>
            <a:ext cx="400049" cy="55168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CA0FC77-9628-4D81-8960-AD8CF85D4D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00" y="4658275"/>
            <a:ext cx="472553" cy="47227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E9CFABD-9F91-46ED-8160-E121D6CC3F1D}"/>
              </a:ext>
            </a:extLst>
          </p:cNvPr>
          <p:cNvSpPr txBox="1"/>
          <p:nvPr/>
        </p:nvSpPr>
        <p:spPr>
          <a:xfrm>
            <a:off x="1759265" y="5114694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4CAC2A-DB2F-4600-926F-DB0764A9924C}"/>
              </a:ext>
            </a:extLst>
          </p:cNvPr>
          <p:cNvSpPr txBox="1"/>
          <p:nvPr/>
        </p:nvSpPr>
        <p:spPr>
          <a:xfrm>
            <a:off x="2564859" y="5116354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D5F2687-B805-4A21-84A0-15F1AB4B1BDF}"/>
              </a:ext>
            </a:extLst>
          </p:cNvPr>
          <p:cNvSpPr txBox="1"/>
          <p:nvPr/>
        </p:nvSpPr>
        <p:spPr>
          <a:xfrm rot="16200000">
            <a:off x="309944" y="4692668"/>
            <a:ext cx="849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On-Machine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02BC4E2-8D20-4519-BDF8-B91F0E6A63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5000" y="4629980"/>
            <a:ext cx="403516" cy="452612"/>
          </a:xfrm>
          <a:prstGeom prst="rect">
            <a:avLst/>
          </a:prstGeom>
        </p:spPr>
      </p:pic>
      <p:sp>
        <p:nvSpPr>
          <p:cNvPr id="103" name="Arrow: Down 102">
            <a:extLst>
              <a:ext uri="{FF2B5EF4-FFF2-40B4-BE49-F238E27FC236}">
                <a16:creationId xmlns:a16="http://schemas.microsoft.com/office/drawing/2014/main" id="{9396698B-3DC4-4919-90B6-AA22E49F712C}"/>
              </a:ext>
            </a:extLst>
          </p:cNvPr>
          <p:cNvSpPr/>
          <p:nvPr/>
        </p:nvSpPr>
        <p:spPr>
          <a:xfrm rot="10800000">
            <a:off x="1081562" y="4046035"/>
            <a:ext cx="514350" cy="396250"/>
          </a:xfrm>
          <a:prstGeom prst="downArrow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B84FD1-C274-4FCB-B75E-5F233F10CB58}"/>
              </a:ext>
            </a:extLst>
          </p:cNvPr>
          <p:cNvSpPr txBox="1"/>
          <p:nvPr/>
        </p:nvSpPr>
        <p:spPr>
          <a:xfrm>
            <a:off x="1053178" y="5111839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4F65B79-53FD-4149-A199-6F352F7541AF}"/>
              </a:ext>
            </a:extLst>
          </p:cNvPr>
          <p:cNvSpPr txBox="1"/>
          <p:nvPr/>
        </p:nvSpPr>
        <p:spPr>
          <a:xfrm>
            <a:off x="899016" y="3522405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Local Compute</a:t>
            </a:r>
          </a:p>
        </p:txBody>
      </p:sp>
    </p:spTree>
    <p:extLst>
      <p:ext uri="{BB962C8B-B14F-4D97-AF65-F5344CB8AC3E}">
        <p14:creationId xmlns:p14="http://schemas.microsoft.com/office/powerpoint/2010/main" val="28362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34D1-C5FA-42AC-AB86-8A631452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Node Challenges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4824F-3D8C-4A4D-972A-0A177C6A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276600"/>
            <a:ext cx="1798357" cy="1193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AF9C8-02A6-48F2-BB2F-90A9A0581B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800600"/>
            <a:ext cx="2042323" cy="1361548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289779-71E0-4B76-A1AF-ECEB109BA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754548"/>
              </p:ext>
            </p:extLst>
          </p:nvPr>
        </p:nvGraphicFramePr>
        <p:xfrm>
          <a:off x="762000" y="1680369"/>
          <a:ext cx="3444551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DC74257-5EBB-40CC-AA6E-D69DDE369543}"/>
              </a:ext>
            </a:extLst>
          </p:cNvPr>
          <p:cNvSpPr txBox="1"/>
          <p:nvPr/>
        </p:nvSpPr>
        <p:spPr>
          <a:xfrm>
            <a:off x="3535526" y="1650463"/>
            <a:ext cx="32462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Accessibility (OTA update)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B1CFB-A5B9-4282-81E4-82FC913A46C3}"/>
              </a:ext>
            </a:extLst>
          </p:cNvPr>
          <p:cNvSpPr txBox="1"/>
          <p:nvPr/>
        </p:nvSpPr>
        <p:spPr>
          <a:xfrm>
            <a:off x="3200401" y="3339306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Tight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 of existing fast-loop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Multi-vendor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 equipment lifetimes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11056-6695-4D29-9F2B-65D96F83DA34}"/>
              </a:ext>
            </a:extLst>
          </p:cNvPr>
          <p:cNvSpPr txBox="1"/>
          <p:nvPr/>
        </p:nvSpPr>
        <p:spPr>
          <a:xfrm>
            <a:off x="3642523" y="4800600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Harsh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Battery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Communication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87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818D-739E-4304-93A0-162BE7E0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D35B-E7FA-4781-B3E6-8B033552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Edge nodes have unique challenges in </a:t>
            </a:r>
            <a:r>
              <a:rPr lang="en-US" sz="2800" dirty="0" err="1"/>
              <a:t>IIoT</a:t>
            </a:r>
            <a:endParaRPr lang="en-US" sz="2800" dirty="0"/>
          </a:p>
          <a:p>
            <a:r>
              <a:rPr lang="en-US" sz="2800" dirty="0"/>
              <a:t>To achieve compute at the Fog and Edge</a:t>
            </a:r>
          </a:p>
          <a:p>
            <a:pPr lvl="1"/>
            <a:r>
              <a:rPr lang="en-US" sz="2400" dirty="0"/>
              <a:t>Take advantage of the edge’s proximity to data</a:t>
            </a:r>
          </a:p>
          <a:p>
            <a:pPr lvl="1"/>
            <a:r>
              <a:rPr lang="en-US" sz="2400" dirty="0"/>
              <a:t>Split up work like ML to Cloud, Fog, and Edge components</a:t>
            </a:r>
          </a:p>
          <a:p>
            <a:pPr lvl="1"/>
            <a:r>
              <a:rPr lang="en-US" sz="2400" dirty="0"/>
              <a:t>Use reference architectures (</a:t>
            </a:r>
            <a:r>
              <a:rPr lang="en-US" sz="2400" dirty="0" err="1"/>
              <a:t>OpenFog</a:t>
            </a:r>
            <a:r>
              <a:rPr lang="en-US" sz="2400" dirty="0"/>
              <a:t>) as a guide</a:t>
            </a:r>
          </a:p>
        </p:txBody>
      </p:sp>
    </p:spTree>
    <p:extLst>
      <p:ext uri="{BB962C8B-B14F-4D97-AF65-F5344CB8AC3E}">
        <p14:creationId xmlns:p14="http://schemas.microsoft.com/office/powerpoint/2010/main" val="3025336083"/>
      </p:ext>
    </p:extLst>
  </p:cSld>
  <p:clrMapOvr>
    <a:masterClrMapping/>
  </p:clrMapOvr>
</p:sld>
</file>

<file path=ppt/theme/theme1.xml><?xml version="1.0" encoding="utf-8"?>
<a:theme xmlns:a="http://schemas.openxmlformats.org/drawingml/2006/main" name="CSE_SecondaryPages">
  <a:themeElements>
    <a:clrScheme name="CSE 2016 powerpt">
      <a:dk1>
        <a:sysClr val="windowText" lastClr="000000"/>
      </a:dk1>
      <a:lt1>
        <a:sysClr val="window" lastClr="FFFFFF"/>
      </a:lt1>
      <a:dk2>
        <a:srgbClr val="9A0000"/>
      </a:dk2>
      <a:lt2>
        <a:srgbClr val="D8D8D8"/>
      </a:lt2>
      <a:accent1>
        <a:srgbClr val="CC9698"/>
      </a:accent1>
      <a:accent2>
        <a:srgbClr val="7F7F7F"/>
      </a:accent2>
      <a:accent3>
        <a:srgbClr val="5C0000"/>
      </a:accent3>
      <a:accent4>
        <a:srgbClr val="D9B1B3"/>
      </a:accent4>
      <a:accent5>
        <a:srgbClr val="A2A2A2"/>
      </a:accent5>
      <a:accent6>
        <a:srgbClr val="CC0000"/>
      </a:accent6>
      <a:hlink>
        <a:srgbClr val="3F3FFF"/>
      </a:hlink>
      <a:folHlink>
        <a:srgbClr val="4118A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E_SecondaryPages">
  <a:themeElements>
    <a:clrScheme name="CSE 2016 powerpt">
      <a:dk1>
        <a:sysClr val="windowText" lastClr="000000"/>
      </a:dk1>
      <a:lt1>
        <a:sysClr val="window" lastClr="FFFFFF"/>
      </a:lt1>
      <a:dk2>
        <a:srgbClr val="9A0000"/>
      </a:dk2>
      <a:lt2>
        <a:srgbClr val="D8D8D8"/>
      </a:lt2>
      <a:accent1>
        <a:srgbClr val="CC9698"/>
      </a:accent1>
      <a:accent2>
        <a:srgbClr val="7F7F7F"/>
      </a:accent2>
      <a:accent3>
        <a:srgbClr val="5C0000"/>
      </a:accent3>
      <a:accent4>
        <a:srgbClr val="D9B1B3"/>
      </a:accent4>
      <a:accent5>
        <a:srgbClr val="A2A2A2"/>
      </a:accent5>
      <a:accent6>
        <a:srgbClr val="CC0000"/>
      </a:accent6>
      <a:hlink>
        <a:srgbClr val="3F3FFF"/>
      </a:hlink>
      <a:folHlink>
        <a:srgbClr val="4118A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621</Words>
  <Application>Microsoft Office PowerPoint</Application>
  <PresentationFormat>On-screen Show (4:3)</PresentationFormat>
  <Paragraphs>99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CSE_SecondaryPages</vt:lpstr>
      <vt:lpstr>1_CSE_SecondaryPages</vt:lpstr>
      <vt:lpstr>Compute at the Fog and Edge  Ed Kuzemchak CTO – Software Design Solutions</vt:lpstr>
      <vt:lpstr>Cloud, Fog, and Edge Challenges at each layer</vt:lpstr>
      <vt:lpstr>Compute at the Fog and Edge</vt:lpstr>
      <vt:lpstr>Edge Node Challenges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Pappas</dc:creator>
  <cp:lastModifiedBy>dhscott4</cp:lastModifiedBy>
  <cp:revision>67</cp:revision>
  <dcterms:created xsi:type="dcterms:W3CDTF">2011-01-11T23:01:26Z</dcterms:created>
  <dcterms:modified xsi:type="dcterms:W3CDTF">2019-06-26T19:17:18Z</dcterms:modified>
</cp:coreProperties>
</file>